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  <p:sldMasterId id="2147483648" r:id="rId2"/>
  </p:sldMasterIdLst>
  <p:notesMasterIdLst>
    <p:notesMasterId r:id="rId77"/>
  </p:notesMasterIdLst>
  <p:sldIdLst>
    <p:sldId id="256" r:id="rId3"/>
    <p:sldId id="322" r:id="rId4"/>
    <p:sldId id="259" r:id="rId5"/>
    <p:sldId id="260" r:id="rId6"/>
    <p:sldId id="261" r:id="rId7"/>
    <p:sldId id="324" r:id="rId8"/>
    <p:sldId id="32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41" r:id="rId40"/>
    <p:sldId id="342" r:id="rId41"/>
    <p:sldId id="344" r:id="rId42"/>
    <p:sldId id="345" r:id="rId43"/>
    <p:sldId id="347" r:id="rId44"/>
    <p:sldId id="348" r:id="rId45"/>
    <p:sldId id="351" r:id="rId46"/>
    <p:sldId id="352" r:id="rId47"/>
    <p:sldId id="356" r:id="rId48"/>
    <p:sldId id="353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11" r:id="rId60"/>
    <p:sldId id="310" r:id="rId61"/>
    <p:sldId id="357" r:id="rId62"/>
    <p:sldId id="358" r:id="rId63"/>
    <p:sldId id="360" r:id="rId64"/>
    <p:sldId id="361" r:id="rId65"/>
    <p:sldId id="362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571" autoAdjust="0"/>
  </p:normalViewPr>
  <p:slideViewPr>
    <p:cSldViewPr snapToGrid="0">
      <p:cViewPr varScale="1">
        <p:scale>
          <a:sx n="72" d="100"/>
          <a:sy n="72" d="100"/>
        </p:scale>
        <p:origin x="17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7185900000000007E-2"/>
          <c:y val="8.5892399999999994E-2"/>
          <c:w val="0.92781400000000003"/>
          <c:h val="0.7753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7-4CEE-988F-203D56A6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4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5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6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div.swipe</a:t>
            </a:r>
            <a:r>
              <a:rPr lang="en-US" dirty="0"/>
              <a:t>-wrap&gt;div&gt;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-all the image tags nested under swipe-</a:t>
            </a:r>
            <a:r>
              <a:rPr lang="en-US" dirty="0" err="1"/>
              <a:t>wra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postinginfos</a:t>
            </a:r>
            <a:r>
              <a:rPr lang="en-US" dirty="0"/>
              <a:t>&gt;</a:t>
            </a:r>
            <a:r>
              <a:rPr lang="en-US" dirty="0" err="1"/>
              <a:t>p:nth-child</a:t>
            </a:r>
            <a:r>
              <a:rPr lang="en-US" dirty="0"/>
              <a:t>(1)</a:t>
            </a:r>
          </a:p>
          <a:p>
            <a:r>
              <a:rPr lang="en-US" dirty="0"/>
              <a:t>-the 1</a:t>
            </a:r>
            <a:r>
              <a:rPr lang="en-US" baseline="30000" dirty="0"/>
              <a:t>st</a:t>
            </a:r>
            <a:r>
              <a:rPr lang="en-US" dirty="0"/>
              <a:t> p tag under .</a:t>
            </a:r>
            <a:r>
              <a:rPr lang="en-US" dirty="0" err="1"/>
              <a:t>postinginfos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7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br/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941415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7783694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5384631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2560320"/>
            <a:ext cx="11951589" cy="6261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457200"/>
            <a:ext cx="11187953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684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1201271"/>
            <a:ext cx="11951589" cy="7620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233082"/>
            <a:ext cx="11187953" cy="681318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000" b="0" cap="all" spc="120">
                <a:solidFill>
                  <a:schemeClr val="accent1"/>
                </a:solidFill>
                <a:latin typeface="+mj-lt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363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58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581970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300294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4B001-96BB-4A3E-A76B-297E4C2F40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0" y="6451600"/>
            <a:ext cx="6705600" cy="2665413"/>
          </a:xfrm>
        </p:spPr>
        <p:txBody>
          <a:bodyPr>
            <a:normAutofit/>
          </a:bodyPr>
          <a:lstStyle>
            <a:lvl1pPr marL="0" indent="0">
              <a:buNone/>
              <a:defRPr sz="14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08803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9421349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1321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4357538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066895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6642124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90128F85-E662-47F8-8D66-DE30441EE7F9}"/>
              </a:ext>
            </a:extLst>
          </p:cNvPr>
          <p:cNvSpPr/>
          <p:nvPr userDrawn="1"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861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4" r:id="rId10"/>
    <p:sldLayoutId id="2147483685" r:id="rId11"/>
    <p:sldLayoutId id="2147483688" r:id="rId12"/>
    <p:sldLayoutId id="2147483689" r:id="rId13"/>
    <p:sldLayoutId id="2147483691" r:id="rId14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Automation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for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4524816" y="4038600"/>
            <a:ext cx="7400596" cy="4521201"/>
          </a:xfrm>
          <a:prstGeom prst="rect">
            <a:avLst/>
          </a:prstGeom>
        </p:spPr>
        <p:txBody>
          <a:bodyPr/>
          <a:lstStyle/>
          <a:p>
            <a:r>
              <a:rPr dirty="0"/>
              <a:t>Demo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179462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defRPr sz="11220"/>
            </a:lvl1pPr>
          </a:lstStyle>
          <a:p>
            <a:r>
              <a:t>HTML &amp; CSS Selectors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650238" y="390596"/>
            <a:ext cx="11704324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</a:t>
            </a:r>
          </a:p>
        </p:txBody>
      </p:sp>
      <p:pic>
        <p:nvPicPr>
          <p:cNvPr id="251" name="image13.jpeg" descr="1718_HarryPotter2_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99" y="2926078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4.jpeg" descr="scrip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53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9" name="Shape 259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  <p:sp>
        <p:nvSpPr>
          <p:cNvPr id="260" name="Shape 260"/>
          <p:cNvSpPr/>
          <p:nvPr/>
        </p:nvSpPr>
        <p:spPr>
          <a:xfrm>
            <a:off x="1140734" y="6771246"/>
            <a:ext cx="11385678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Tag indicates part of the webpage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8326" y="5304404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4" name="Shape 264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7" name="Shape 267"/>
          <p:cNvSpPr/>
          <p:nvPr/>
        </p:nvSpPr>
        <p:spPr>
          <a:xfrm>
            <a:off x="489659" y="3397229"/>
            <a:ext cx="13601437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  <p:sp>
        <p:nvSpPr>
          <p:cNvPr id="268" name="Shape 268"/>
          <p:cNvSpPr/>
          <p:nvPr/>
        </p:nvSpPr>
        <p:spPr>
          <a:xfrm>
            <a:off x="3648099" y="5424055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2071" y="7097007"/>
            <a:ext cx="12840658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Element has attributes like id, class, etc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Css Selectors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t>Id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t>Class —&gt; .header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t>Attribute —&gt; [name=“ssn”]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Combining selectors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.main#feature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student, Physics, UC Irvine, 2026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101866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Child Elements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#hello &gt; 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2700119" y="3685474"/>
            <a:ext cx="9681953" cy="2382652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06400" y="2907194"/>
            <a:ext cx="12192000" cy="6351695"/>
          </a:xfrm>
          <a:prstGeom prst="rect">
            <a:avLst/>
          </a:prstGeom>
        </p:spPr>
        <p:txBody>
          <a:bodyPr/>
          <a:lstStyle/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Pick out only the title text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Grab the price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Pick out the &lt;time&gt; tag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t>Grab all the images under the div with class of “swipe-wrap”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t>Extra Credit: get the post-id from the bottom of the page</a:t>
            </a:r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 i="1">
                <a:latin typeface="Avenir Next"/>
                <a:ea typeface="Avenir Next"/>
                <a:cs typeface="Avenir Next"/>
                <a:sym typeface="Avenir Next"/>
              </a:defRPr>
            </a:pPr>
            <a:r>
              <a:t>Hint: If you are using the &gt; symbol to select all children, you can add :nth-child(1) to grab just the first child.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86445883_1467x1619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18961" r="18961"/>
          <a:stretch/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314364E-B8D2-48E4-BF5F-8A397643DD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00" y="6426200"/>
            <a:ext cx="6705600" cy="2705100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Automating chrome with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body" idx="4294967295"/>
          </p:nvPr>
        </p:nvSpPr>
        <p:spPr>
          <a:xfrm>
            <a:off x="0" y="457200"/>
            <a:ext cx="11176000" cy="457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Text</a:t>
            </a:r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474"/>
            <a:ext cx="13004867" cy="82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3.jpeg" descr="sn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86" y="-1"/>
            <a:ext cx="8290561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" y="3249349"/>
            <a:ext cx="3355985" cy="325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78" y="3052667"/>
            <a:ext cx="3102644" cy="364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69" y="2841022"/>
            <a:ext cx="4071555" cy="407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5400000">
            <a:off x="3713866" y="4105993"/>
            <a:ext cx="763603" cy="154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rot="5400000">
            <a:off x="8464161" y="4346700"/>
            <a:ext cx="763603" cy="106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5154231" y="6719570"/>
            <a:ext cx="32127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A6AAA9"/>
                </a:solidFill>
              </a:defRPr>
            </a:lvl1pPr>
          </a:lstStyle>
          <a:p>
            <a:r>
              <a:t>Chrome Driver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selenium</a:t>
            </a:r>
          </a:p>
        </p:txBody>
      </p:sp>
      <p:sp>
        <p:nvSpPr>
          <p:cNvPr id="321" name="Shape 321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selenium import webdriver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chrome web driver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9C91-94A3-4A7B-8B09-F9B4514CD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MAC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</a:t>
            </a:r>
            <a:r>
              <a:rPr lang="en-US" dirty="0" err="1"/>
              <a:t>chromedriver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WINDOWS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(“./chromedriver.exe")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36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8150">
              <a:defRPr sz="12750"/>
            </a:lvl1pPr>
          </a:lstStyle>
          <a:p>
            <a:r>
              <a:t>What is Automation good for?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Navigating to URL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driver.get(“www.craigslist.com”)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links</a:t>
            </a:r>
          </a:p>
        </p:txBody>
      </p:sp>
      <p:sp>
        <p:nvSpPr>
          <p:cNvPr id="330" name="Shape 330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.find_element_by_link_text(“next”)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anything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.find_element_by_css_selector(“p”)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text</a:t>
            </a:r>
          </a:p>
        </p:txBody>
      </p:sp>
      <p:sp>
        <p:nvSpPr>
          <p:cNvPr id="338" name="Shape 338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element.text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attribute</a:t>
            </a:r>
          </a:p>
        </p:txBody>
      </p:sp>
      <p:sp>
        <p:nvSpPr>
          <p:cNvPr id="341" name="Shape 341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element.get_attribute(“href”)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Input text into fields</a:t>
            </a:r>
          </a:p>
        </p:txBody>
      </p:sp>
      <p:sp>
        <p:nvSpPr>
          <p:cNvPr id="344" name="Shape 344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element.send_keys(“how to surf”)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Take a screenshot</a:t>
            </a:r>
          </a:p>
        </p:txBody>
      </p:sp>
      <p:sp>
        <p:nvSpPr>
          <p:cNvPr id="347" name="Shape 347"/>
          <p:cNvSpPr/>
          <p:nvPr/>
        </p:nvSpPr>
        <p:spPr>
          <a:xfrm>
            <a:off x="614316" y="4869328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driver.save_screenshot(“me.jpg”)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172" t="129" r="6044" b="12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50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51" name="File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Files and Loops</a:t>
            </a:r>
          </a:p>
        </p:txBody>
      </p:sp>
    </p:spTree>
    <p:extLst>
      <p:ext uri="{BB962C8B-B14F-4D97-AF65-F5344CB8AC3E}">
        <p14:creationId xmlns:p14="http://schemas.microsoft.com/office/powerpoint/2010/main" val="36705849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4C57C-F31A-45BA-A72D-0E9100EC6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" name="f = open(“story.txt”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 = open(“story.txt”)</a:t>
            </a:r>
          </a:p>
        </p:txBody>
      </p:sp>
    </p:spTree>
    <p:extLst>
      <p:ext uri="{BB962C8B-B14F-4D97-AF65-F5344CB8AC3E}">
        <p14:creationId xmlns:p14="http://schemas.microsoft.com/office/powerpoint/2010/main" val="39301464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" y="331592"/>
            <a:ext cx="12986308" cy="909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470D8-ABCD-4088-A14B-D6AA41FA2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4" name="f.read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f.read()</a:t>
            </a:r>
          </a:p>
        </p:txBody>
      </p:sp>
      <p:sp>
        <p:nvSpPr>
          <p:cNvPr id="385" name="'coffee table,furniture,5,15\nhero with a thousand faces,books,10,20'"/>
          <p:cNvSpPr txBox="1"/>
          <p:nvPr/>
        </p:nvSpPr>
        <p:spPr>
          <a:xfrm>
            <a:off x="2373380" y="5862452"/>
            <a:ext cx="1076323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'coffee table,furniture,5,15\nhero with a thousand faces,books,10,20'</a:t>
            </a:r>
          </a:p>
        </p:txBody>
      </p:sp>
      <p:sp>
        <p:nvSpPr>
          <p:cNvPr id="386" name="Shape"/>
          <p:cNvSpPr/>
          <p:nvPr/>
        </p:nvSpPr>
        <p:spPr>
          <a:xfrm rot="5400000">
            <a:off x="1140030" y="5880068"/>
            <a:ext cx="689256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8201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CBA44-7202-47F5-AB31-7ED690902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" name="f.close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f.close()</a:t>
            </a:r>
          </a:p>
        </p:txBody>
      </p:sp>
    </p:spTree>
    <p:extLst>
      <p:ext uri="{BB962C8B-B14F-4D97-AF65-F5344CB8AC3E}">
        <p14:creationId xmlns:p14="http://schemas.microsoft.com/office/powerpoint/2010/main" val="12862766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roblem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#1</a:t>
            </a:r>
          </a:p>
        </p:txBody>
      </p:sp>
      <p:sp>
        <p:nvSpPr>
          <p:cNvPr id="395" name="Nobody remembers to close()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Nobody remembers to close()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Needs to be automatic instead</a:t>
            </a:r>
          </a:p>
        </p:txBody>
      </p:sp>
    </p:spTree>
    <p:extLst>
      <p:ext uri="{BB962C8B-B14F-4D97-AF65-F5344CB8AC3E}">
        <p14:creationId xmlns:p14="http://schemas.microsoft.com/office/powerpoint/2010/main" val="12742464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text ma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970"/>
            </a:lvl1pPr>
          </a:lstStyle>
          <a:p>
            <a:r>
              <a:t>Context managers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B0498-3CCC-41EA-BF10-EEE153F1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8" name="with open(“story.txt”) as f:…"/>
          <p:cNvSpPr txBox="1"/>
          <p:nvPr/>
        </p:nvSpPr>
        <p:spPr>
          <a:xfrm>
            <a:off x="579816" y="4000499"/>
            <a:ext cx="12116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Do stuff</a:t>
            </a:r>
          </a:p>
        </p:txBody>
      </p:sp>
    </p:spTree>
    <p:extLst>
      <p:ext uri="{BB962C8B-B14F-4D97-AF65-F5344CB8AC3E}">
        <p14:creationId xmlns:p14="http://schemas.microsoft.com/office/powerpoint/2010/main" val="794638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roblem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#2</a:t>
            </a:r>
          </a:p>
        </p:txBody>
      </p:sp>
      <p:sp>
        <p:nvSpPr>
          <p:cNvPr id="409" name="Don’t want to read() entire file!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Don’t want to read() entire file!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Just give me one line at a time</a:t>
            </a:r>
          </a:p>
        </p:txBody>
      </p:sp>
    </p:spTree>
    <p:extLst>
      <p:ext uri="{BB962C8B-B14F-4D97-AF65-F5344CB8AC3E}">
        <p14:creationId xmlns:p14="http://schemas.microsoft.com/office/powerpoint/2010/main" val="1233055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C55CF-184C-41D9-96B3-B7586F0C7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2" name="f.readlines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f.readlines()</a:t>
            </a:r>
          </a:p>
        </p:txBody>
      </p:sp>
      <p:sp>
        <p:nvSpPr>
          <p:cNvPr id="413" name="[‘coffee table,furniture,5,15’,…"/>
          <p:cNvSpPr txBox="1"/>
          <p:nvPr/>
        </p:nvSpPr>
        <p:spPr>
          <a:xfrm>
            <a:off x="2322712" y="5809871"/>
            <a:ext cx="1076323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</a:defRPr>
            </a:pPr>
            <a:r>
              <a:t>[‘coffee table,furniture,5,15’,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…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‘hero with a face,books,10,20’]</a:t>
            </a:r>
          </a:p>
        </p:txBody>
      </p:sp>
      <p:sp>
        <p:nvSpPr>
          <p:cNvPr id="414" name="Shape"/>
          <p:cNvSpPr/>
          <p:nvPr/>
        </p:nvSpPr>
        <p:spPr>
          <a:xfrm rot="5400000">
            <a:off x="810688" y="5677396"/>
            <a:ext cx="689255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386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2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3" y="960635"/>
            <a:ext cx="13919482" cy="7832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361628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408CA-1F3F-42E7-933F-59DE0B9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7" name="with open(“story.txt”) as f:…"/>
          <p:cNvSpPr txBox="1"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for line in </a:t>
            </a:r>
            <a:r>
              <a:rPr>
                <a:solidFill>
                  <a:schemeClr val="accent3"/>
                </a:solidFill>
              </a:rPr>
              <a:t>f.readlines()</a:t>
            </a:r>
            <a:r>
              <a:t>:</a:t>
            </a:r>
          </a:p>
          <a:p>
            <a:pPr lvl="4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Handle one line</a:t>
            </a:r>
          </a:p>
        </p:txBody>
      </p:sp>
    </p:spTree>
    <p:extLst>
      <p:ext uri="{BB962C8B-B14F-4D97-AF65-F5344CB8AC3E}">
        <p14:creationId xmlns:p14="http://schemas.microsoft.com/office/powerpoint/2010/main" val="32145172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pl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Split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3FE5B-2558-4D79-B306-E9E4BB43C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3" name="“id, name, date”.split(“,”)"/>
          <p:cNvSpPr txBox="1"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“id, name, date”.split(“,”)</a:t>
            </a:r>
          </a:p>
        </p:txBody>
      </p:sp>
      <p:sp>
        <p:nvSpPr>
          <p:cNvPr id="424" name="Arrow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425" name="[“id”, “name”, “date”]"/>
          <p:cNvSpPr txBox="1"/>
          <p:nvPr/>
        </p:nvSpPr>
        <p:spPr>
          <a:xfrm>
            <a:off x="2506543" y="5884681"/>
            <a:ext cx="73545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dirty="0"/>
              <a:t>[“id”, “</a:t>
            </a:r>
            <a:r>
              <a:rPr lang="en-US" dirty="0"/>
              <a:t> </a:t>
            </a:r>
            <a:r>
              <a:rPr dirty="0"/>
              <a:t>name”, “</a:t>
            </a:r>
            <a:r>
              <a:rPr lang="en-US" dirty="0"/>
              <a:t> </a:t>
            </a:r>
            <a:r>
              <a:rPr dirty="0"/>
              <a:t>date”]</a:t>
            </a:r>
          </a:p>
        </p:txBody>
      </p:sp>
    </p:spTree>
    <p:extLst>
      <p:ext uri="{BB962C8B-B14F-4D97-AF65-F5344CB8AC3E}">
        <p14:creationId xmlns:p14="http://schemas.microsoft.com/office/powerpoint/2010/main" val="41648446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3612791" y="2616200"/>
            <a:ext cx="7400596" cy="4521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Python 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1496918"/>
            <a:ext cx="13012544" cy="675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7000"/>
            </a:lvl1pPr>
          </a:lstStyle>
          <a:p>
            <a:r>
              <a:t>Values: What kinds ARE THERE?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8.0</a:t>
            </a:r>
          </a:p>
        </p:txBody>
      </p:sp>
      <p:sp>
        <p:nvSpPr>
          <p:cNvPr id="356" name="Shape 356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0" name="Shape 360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8.2</a:t>
            </a:r>
          </a:p>
        </p:txBody>
      </p:sp>
      <p:sp>
        <p:nvSpPr>
          <p:cNvPr id="361" name="Shape 361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“7.0”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64" name="Shape 364"/>
          <p:cNvSpPr/>
          <p:nvPr/>
        </p:nvSpPr>
        <p:spPr>
          <a:xfrm rot="2859210">
            <a:off x="6922709" y="6142973"/>
            <a:ext cx="1542640" cy="32593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18911602">
            <a:off x="6930445" y="6113328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8" name="Shape 368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</a:t>
            </a:r>
          </a:p>
        </p:txBody>
      </p:sp>
      <p:sp>
        <p:nvSpPr>
          <p:cNvPr id="369" name="Shape 369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int(“7.0”) = 8.0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8564449" y="5809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2624366">
            <a:off x="9170830" y="5327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For-Loops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79" name="Shape 379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5" name="Shape 385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8" name="Shape 388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39" r="2086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Gmail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BCCB3970-6BFA-46C4-83C5-12DF02BCB1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4447" y="1241789"/>
            <a:ext cx="9756153" cy="81173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57019B-EEAB-44D8-9626-4AB5F46AA0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94447" y="233082"/>
            <a:ext cx="11187953" cy="681318"/>
          </a:xfrm>
        </p:spPr>
        <p:txBody>
          <a:bodyPr/>
          <a:lstStyle/>
          <a:p>
            <a:r>
              <a:rPr lang="en-US" dirty="0">
                <a:latin typeface="Selawik" panose="020B0604020202020204" pitchFamily="34" charset="0"/>
                <a:ea typeface="MS Gothic" panose="020B0609070205080204" pitchFamily="49" charset="-128"/>
                <a:cs typeface="Posterama" panose="020B0502040204020203" pitchFamily="34" charset="0"/>
              </a:rPr>
              <a:t>Nomad List</a:t>
            </a:r>
          </a:p>
        </p:txBody>
      </p:sp>
    </p:spTree>
    <p:extLst>
      <p:ext uri="{BB962C8B-B14F-4D97-AF65-F5344CB8AC3E}">
        <p14:creationId xmlns:p14="http://schemas.microsoft.com/office/powerpoint/2010/main" val="311573513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Yagmail"/>
          <p:cNvSpPr txBox="1">
            <a:spLocks noGrp="1"/>
          </p:cNvSpPr>
          <p:nvPr>
            <p:ph type="title" idx="4294967295"/>
          </p:nvPr>
        </p:nvSpPr>
        <p:spPr>
          <a:xfrm>
            <a:off x="568026" y="967469"/>
            <a:ext cx="7352826" cy="1417970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449" name="import yagmail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yagmail</a:t>
            </a:r>
          </a:p>
        </p:txBody>
      </p:sp>
    </p:spTree>
    <p:extLst>
      <p:ext uri="{BB962C8B-B14F-4D97-AF65-F5344CB8AC3E}">
        <p14:creationId xmlns:p14="http://schemas.microsoft.com/office/powerpoint/2010/main" val="32093451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Yagm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17794-171C-451A-9DD4-120774EF7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#E.g.: email address is johndoe@gmail.com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username = ‘</a:t>
            </a: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johndoe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’ </a:t>
            </a: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#only text before the `@`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password = ‘password’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 = 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yagmail.SMTP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(username, password)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 target email address is janedoe@gmail.com</a:t>
            </a:r>
          </a:p>
          <a:p>
            <a:pPr marL="0" indent="0">
              <a:buNone/>
            </a:pP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 = ‘janedoe@gmail.com’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yag.send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, 'subject', ‘msg’)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634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Email-text message gateway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Email-text message gateway</a:t>
            </a:r>
          </a:p>
        </p:txBody>
      </p:sp>
      <p:sp>
        <p:nvSpPr>
          <p:cNvPr id="460" name="Provided by phone carriers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Provided by phone carriers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Converts e-mail to text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Free! But slow</a:t>
            </a:r>
          </a:p>
        </p:txBody>
      </p:sp>
    </p:spTree>
    <p:extLst>
      <p:ext uri="{BB962C8B-B14F-4D97-AF65-F5344CB8AC3E}">
        <p14:creationId xmlns:p14="http://schemas.microsoft.com/office/powerpoint/2010/main" val="10480810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Exerci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295268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rovement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Improvements</a:t>
            </a:r>
          </a:p>
        </p:txBody>
      </p:sp>
      <p:sp>
        <p:nvSpPr>
          <p:cNvPr id="465" name="Only search near your ZIP code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Only search near your ZIP code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Limit output to 10 results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Exclude results based on words that indicate a scam</a:t>
            </a:r>
          </a:p>
        </p:txBody>
      </p:sp>
    </p:spTree>
    <p:extLst>
      <p:ext uri="{BB962C8B-B14F-4D97-AF65-F5344CB8AC3E}">
        <p14:creationId xmlns:p14="http://schemas.microsoft.com/office/powerpoint/2010/main" val="60852424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5245" r="35245"/>
          <a:stretch/>
        </p:blipFill>
        <p:spPr/>
      </p:pic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Automated email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5FF487-4776-4E2E-8755-89C6D4666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Response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1325" r="31325"/>
          <a:stretch/>
        </p:blipFill>
        <p:spPr>
          <a:prstGeom prst="rect">
            <a:avLst/>
          </a:prstGeom>
        </p:spPr>
      </p:pic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85343-9E05-48B3-B685-ED5CEBF88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Research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1382" r="313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Alert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ticket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3013384" y="3025238"/>
            <a:ext cx="10265518" cy="4521201"/>
          </a:xfrm>
          <a:prstGeom prst="rect">
            <a:avLst/>
          </a:prstGeom>
        </p:spPr>
        <p:txBody>
          <a:bodyPr/>
          <a:lstStyle/>
          <a:p>
            <a:r>
              <a:t>Advanced Topics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5507DA3D-AC2E-486F-868D-EEEC2EF3D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3192" y="1243584"/>
            <a:ext cx="10649013" cy="8119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4AE8-C680-487A-B1C5-7D88F3BC41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camelcamelcamel</a:t>
            </a:r>
          </a:p>
        </p:txBody>
      </p:sp>
    </p:spTree>
    <p:extLst>
      <p:ext uri="{BB962C8B-B14F-4D97-AF65-F5344CB8AC3E}">
        <p14:creationId xmlns:p14="http://schemas.microsoft.com/office/powerpoint/2010/main" val="280543567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831" y="-1"/>
            <a:ext cx="207899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Beautiful Soup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Helps Python extract data from HTML</a:t>
            </a:r>
          </a:p>
        </p:txBody>
      </p:sp>
      <p:pic>
        <p:nvPicPr>
          <p:cNvPr id="423" name="image14.png" descr="Screen Shot 2018-04-30 at 10.1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4009811"/>
            <a:ext cx="11474828" cy="4551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iframes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76" y="3485198"/>
            <a:ext cx="13136552" cy="420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APIs</a:t>
            </a:r>
          </a:p>
        </p:txBody>
      </p:sp>
      <p:pic>
        <p:nvPicPr>
          <p:cNvPr id="429" name="image16.jpeg" descr="rob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3" y="3560182"/>
            <a:ext cx="9753601" cy="618172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Made for robots, not human eyeballs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Like a website without the visuals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robots.txt</a:t>
            </a:r>
          </a:p>
        </p:txBody>
      </p:sp>
      <p:sp>
        <p:nvSpPr>
          <p:cNvPr id="435" name="Shape 435"/>
          <p:cNvSpPr/>
          <p:nvPr/>
        </p:nvSpPr>
        <p:spPr>
          <a:xfrm>
            <a:off x="866986" y="2167466"/>
            <a:ext cx="11487575" cy="142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Tells webscraping programs where they should/shouldn’t go</a:t>
            </a:r>
          </a:p>
        </p:txBody>
      </p:sp>
      <p:pic>
        <p:nvPicPr>
          <p:cNvPr id="436" name="image15.png" descr="Screen Shot 2018-05-01 at 12.22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4660053"/>
            <a:ext cx="9769723" cy="292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321613" y="681565"/>
            <a:ext cx="7202010" cy="1960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graphicFrame>
        <p:nvGraphicFramePr>
          <p:cNvPr id="239" name="Chart 239"/>
          <p:cNvGraphicFramePr/>
          <p:nvPr/>
        </p:nvGraphicFramePr>
        <p:xfrm>
          <a:off x="406399" y="2552999"/>
          <a:ext cx="12131042" cy="677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0" name="Shape 240"/>
          <p:cNvSpPr/>
          <p:nvPr/>
        </p:nvSpPr>
        <p:spPr>
          <a:xfrm rot="2859210">
            <a:off x="777858" y="5742053"/>
            <a:ext cx="513605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8911602">
            <a:off x="751912" y="5692493"/>
            <a:ext cx="5139401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rPr lang="en-US"/>
              <a:t>Class format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10 minutes for lesson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15 minutes for exercise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NYCCC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912</Words>
  <Application>Microsoft Office PowerPoint</Application>
  <PresentationFormat>Custom</PresentationFormat>
  <Paragraphs>187</Paragraphs>
  <Slides>74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Anonymous Pro for Powerline</vt:lpstr>
      <vt:lpstr>Arial</vt:lpstr>
      <vt:lpstr>Avenir Next</vt:lpstr>
      <vt:lpstr>Avenir Next Medium</vt:lpstr>
      <vt:lpstr>Calibri</vt:lpstr>
      <vt:lpstr>Consolas</vt:lpstr>
      <vt:lpstr>DIN Alternate</vt:lpstr>
      <vt:lpstr>DIN Condensed</vt:lpstr>
      <vt:lpstr>Helvetica</vt:lpstr>
      <vt:lpstr>Helvetica Neue</vt:lpstr>
      <vt:lpstr>Selawik</vt:lpstr>
      <vt:lpstr>Webdings</vt:lpstr>
      <vt:lpstr>New_PS</vt:lpstr>
      <vt:lpstr>Old</vt:lpstr>
      <vt:lpstr>Automation</vt:lpstr>
      <vt:lpstr>Patrick Staudt, CFA</vt:lpstr>
      <vt:lpstr>What is Automation good for?</vt:lpstr>
      <vt:lpstr>PowerPoint Presentation</vt:lpstr>
      <vt:lpstr>PowerPoint Presentation</vt:lpstr>
      <vt:lpstr>PowerPoint Presentation</vt:lpstr>
      <vt:lpstr>PowerPoint Presentation</vt:lpstr>
      <vt:lpstr>Class format</vt:lpstr>
      <vt:lpstr>Class format</vt:lpstr>
      <vt:lpstr>Demo</vt:lpstr>
      <vt:lpstr>HTML &amp; CSS Selectors</vt:lpstr>
      <vt:lpstr>HTML</vt:lpstr>
      <vt:lpstr>PowerPoint Presentation</vt:lpstr>
      <vt:lpstr>Anatomy of an HTML ELEMENT</vt:lpstr>
      <vt:lpstr>Anatomy of an HTML ELEMENT</vt:lpstr>
      <vt:lpstr>Anatomy of an HTML ELEMENT</vt:lpstr>
      <vt:lpstr>Anatomy of an HTML ELEMENT</vt:lpstr>
      <vt:lpstr>Css Selectors</vt:lpstr>
      <vt:lpstr>Combining selectors</vt:lpstr>
      <vt:lpstr>selecting Child Elements</vt:lpstr>
      <vt:lpstr>Exercises</vt:lpstr>
      <vt:lpstr>On a Craigslist Post</vt:lpstr>
      <vt:lpstr>On a Craigslist Post</vt:lpstr>
      <vt:lpstr>Selenium</vt:lpstr>
      <vt:lpstr>PowerPoint Presentation</vt:lpstr>
      <vt:lpstr>PowerPoint Presentation</vt:lpstr>
      <vt:lpstr>PowerPoint Presentation</vt:lpstr>
      <vt:lpstr>importing selenium</vt:lpstr>
      <vt:lpstr>chrome web driver</vt:lpstr>
      <vt:lpstr>Navigating to URL</vt:lpstr>
      <vt:lpstr>Selecting links</vt:lpstr>
      <vt:lpstr>Selecting anything</vt:lpstr>
      <vt:lpstr>Exercises</vt:lpstr>
      <vt:lpstr>Extract text</vt:lpstr>
      <vt:lpstr>extract attribute</vt:lpstr>
      <vt:lpstr>Input text into fields</vt:lpstr>
      <vt:lpstr>Take a screenshot</vt:lpstr>
      <vt:lpstr>Files and Loops</vt:lpstr>
      <vt:lpstr>reading from files</vt:lpstr>
      <vt:lpstr>reading from files</vt:lpstr>
      <vt:lpstr>reading from files</vt:lpstr>
      <vt:lpstr>Problem #1</vt:lpstr>
      <vt:lpstr>Context managers</vt:lpstr>
      <vt:lpstr>Problem #2</vt:lpstr>
      <vt:lpstr>readlines</vt:lpstr>
      <vt:lpstr>PowerPoint Presentation</vt:lpstr>
      <vt:lpstr>readlines</vt:lpstr>
      <vt:lpstr>Split</vt:lpstr>
      <vt:lpstr>Python review</vt:lpstr>
      <vt:lpstr>Values: What kinds ARE THERE?</vt:lpstr>
      <vt:lpstr>Mixing data types</vt:lpstr>
      <vt:lpstr>Mixing data types</vt:lpstr>
      <vt:lpstr>Mixing data types</vt:lpstr>
      <vt:lpstr>For-Loops</vt:lpstr>
      <vt:lpstr>For-loops</vt:lpstr>
      <vt:lpstr>For-loops</vt:lpstr>
      <vt:lpstr>For-loops</vt:lpstr>
      <vt:lpstr>Exercises</vt:lpstr>
      <vt:lpstr>Gmail</vt:lpstr>
      <vt:lpstr>Yagmail</vt:lpstr>
      <vt:lpstr>Yagmail</vt:lpstr>
      <vt:lpstr>Email-text message gateway</vt:lpstr>
      <vt:lpstr>Exercises</vt:lpstr>
      <vt:lpstr>Improvements</vt:lpstr>
      <vt:lpstr>Projects</vt:lpstr>
      <vt:lpstr>PowerPoint Presentation</vt:lpstr>
      <vt:lpstr>PowerPoint Presentation</vt:lpstr>
      <vt:lpstr>Alert</vt:lpstr>
      <vt:lpstr>Advanced Topics </vt:lpstr>
      <vt:lpstr>PowerPoint Presentation</vt:lpstr>
      <vt:lpstr>Beautiful Soup</vt:lpstr>
      <vt:lpstr>iframes</vt:lpstr>
      <vt:lpstr>APIs</vt:lpstr>
      <vt:lpstr>robots.txt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</dc:title>
  <cp:lastModifiedBy>Patrick Staudt</cp:lastModifiedBy>
  <cp:revision>27</cp:revision>
  <dcterms:modified xsi:type="dcterms:W3CDTF">2020-09-29T05:35:01Z</dcterms:modified>
</cp:coreProperties>
</file>